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nva Sans" panose="020B0604020202020204" charset="0"/>
      <p:regular r:id="rId13"/>
    </p:embeddedFont>
    <p:embeddedFont>
      <p:font typeface="Canva Sans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2608" autoAdjust="0"/>
  </p:normalViewPr>
  <p:slideViewPr>
    <p:cSldViewPr>
      <p:cViewPr varScale="1">
        <p:scale>
          <a:sx n="40" d="100"/>
          <a:sy n="40" d="100"/>
        </p:scale>
        <p:origin x="152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04.09.2025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Hello, I am Aluthwala Acharige Isindu Nethmika from SLIIT.</a:t>
            </a:r>
            <a:br>
              <a:rPr lang="en-US" dirty="0"/>
            </a:br>
            <a:r>
              <a:rPr lang="en-US" dirty="0"/>
              <a:t>This talk explains how to keep modern medical devices secure.</a:t>
            </a:r>
            <a:br>
              <a:rPr lang="en-US" dirty="0"/>
            </a:br>
            <a:r>
              <a:rPr lang="en-US" dirty="0"/>
              <a:t>I will focus on firmware integrity, software supply chain risk, and penetration testing.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your attention.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19691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Medical devices now connect through the Internet of Medical Things.</a:t>
            </a:r>
            <a:br>
              <a:rPr lang="en-US" dirty="0"/>
            </a:br>
            <a:r>
              <a:rPr lang="en-US" dirty="0"/>
              <a:t>This improves monitoring and personalization, but it also increases the attack surface.</a:t>
            </a:r>
            <a:br>
              <a:rPr lang="en-US" dirty="0"/>
            </a:br>
            <a:r>
              <a:rPr lang="en-US" dirty="0"/>
              <a:t>Cybersecurity and patient safety move together.</a:t>
            </a:r>
            <a:br>
              <a:rPr lang="en-US" dirty="0"/>
            </a:br>
            <a:r>
              <a:rPr lang="en-US" dirty="0"/>
              <a:t>Manufacturers, hospitals, regulators, and patients are all stakeholders.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The goal of this review is to organize what recent studies say about device security.</a:t>
            </a:r>
            <a:br>
              <a:rPr lang="en-US" dirty="0"/>
            </a:br>
            <a:r>
              <a:rPr lang="en-US" dirty="0"/>
              <a:t>I ask three questions.</a:t>
            </a:r>
            <a:br>
              <a:rPr lang="en-US" dirty="0"/>
            </a:br>
            <a:r>
              <a:rPr lang="en-US" dirty="0"/>
              <a:t>First, which techniques protect firmware integrity across the device life cycle.</a:t>
            </a:r>
            <a:br>
              <a:rPr lang="en-US" dirty="0"/>
            </a:br>
            <a:r>
              <a:rPr lang="en-US" dirty="0"/>
              <a:t>Second, which frameworks reduce software supply chain risk.</a:t>
            </a:r>
            <a:br>
              <a:rPr lang="en-US" dirty="0"/>
            </a:br>
            <a:r>
              <a:rPr lang="en-US" dirty="0"/>
              <a:t>Third, how to run penetration testing in ways that protect safety critical functions.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Firmware integrity begins with secure or measured boot and authenticated software loading.</a:t>
            </a:r>
            <a:br>
              <a:rPr lang="en-US" dirty="0"/>
            </a:br>
            <a:r>
              <a:rPr lang="en-US" dirty="0"/>
              <a:t>Devices need signed updates delivered over the air with rollback protection and sound key management.</a:t>
            </a:r>
            <a:br>
              <a:rPr lang="en-US" dirty="0"/>
            </a:br>
            <a:r>
              <a:rPr lang="en-US" dirty="0"/>
              <a:t>Formal methods help find defects early.</a:t>
            </a:r>
            <a:br>
              <a:rPr lang="en-US" dirty="0"/>
            </a:br>
            <a:r>
              <a:rPr lang="en-US" dirty="0"/>
              <a:t>Real world failure reports show why these controls matter.</a:t>
            </a:r>
            <a:br>
              <a:rPr lang="en-US" dirty="0"/>
            </a:br>
            <a:r>
              <a:rPr lang="en-US" dirty="0"/>
              <a:t>Long lived or legacy devices may need runtime monitoring and other compensating measures.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Modern devices mix vendor code, third party libraries, and commercial radio stacks.</a:t>
            </a:r>
            <a:br>
              <a:rPr lang="en-US" dirty="0"/>
            </a:br>
            <a:r>
              <a:rPr lang="en-US" dirty="0"/>
              <a:t>This creates dependency risk across the life cycle.</a:t>
            </a:r>
            <a:br>
              <a:rPr lang="en-US" dirty="0"/>
            </a:br>
            <a:r>
              <a:rPr lang="en-US" dirty="0"/>
              <a:t>A software bill of materials helps teams see which components are present on a device.</a:t>
            </a:r>
            <a:br>
              <a:rPr lang="en-US" dirty="0"/>
            </a:br>
            <a:r>
              <a:rPr lang="en-US" dirty="0"/>
              <a:t>When a new vulnerability is published, the bill lets you check impact quickly and plan maintenance.</a:t>
            </a:r>
            <a:br>
              <a:rPr lang="en-US" dirty="0"/>
            </a:br>
            <a:r>
              <a:rPr lang="en-US" dirty="0"/>
              <a:t>Many standards now expect authenticated and traceable updates.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Here is the workflow that uses a software bill of materials.</a:t>
            </a:r>
            <a:br>
              <a:rPr lang="en-US" dirty="0"/>
            </a:br>
            <a:r>
              <a:rPr lang="en-US" dirty="0"/>
              <a:t>A vulnerability is published as a CVE.</a:t>
            </a:r>
            <a:br>
              <a:rPr lang="en-US" dirty="0"/>
            </a:br>
            <a:r>
              <a:rPr lang="en-US" dirty="0"/>
              <a:t>We match it against the bill to find affected models and components.</a:t>
            </a:r>
            <a:br>
              <a:rPr lang="en-US" dirty="0"/>
            </a:br>
            <a:r>
              <a:rPr lang="en-US" dirty="0"/>
              <a:t>We assess risk and set priorities based on severity, exploitability, and patient safety.</a:t>
            </a:r>
            <a:br>
              <a:rPr lang="en-US" dirty="0"/>
            </a:br>
            <a:r>
              <a:rPr lang="en-US" dirty="0"/>
              <a:t>Engineering builds a patch and delivers a signed update over the air.</a:t>
            </a:r>
            <a:br>
              <a:rPr lang="en-US" dirty="0"/>
            </a:br>
            <a:r>
              <a:rPr lang="en-US" dirty="0"/>
              <a:t>We verify the result and keep an audit log for compliance.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Penetration testing must be careful and safe.</a:t>
            </a:r>
            <a:br>
              <a:rPr lang="en-US" dirty="0"/>
            </a:br>
            <a:r>
              <a:rPr lang="en-US" dirty="0"/>
              <a:t>Classic studies showed that wireless links can be misused in lab settings.</a:t>
            </a:r>
            <a:br>
              <a:rPr lang="en-US" dirty="0"/>
            </a:br>
            <a:r>
              <a:rPr lang="en-US" dirty="0"/>
              <a:t>We test access control, pairing and authentication, and command integrity.</a:t>
            </a:r>
            <a:br>
              <a:rPr lang="en-US" dirty="0"/>
            </a:br>
            <a:r>
              <a:rPr lang="en-US" dirty="0"/>
              <a:t>We use benches, emulation, or monitored radio spaces so no patient is at risk.</a:t>
            </a:r>
            <a:br>
              <a:rPr lang="en-US" dirty="0"/>
            </a:br>
            <a:r>
              <a:rPr lang="en-US" dirty="0"/>
              <a:t>External anomaly monitors and auxiliary physical channels can add protection during and after testing.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Future work should make update pipelines verifiable on resource constrained devices.</a:t>
            </a:r>
            <a:br>
              <a:rPr lang="en-US" dirty="0"/>
            </a:br>
            <a:r>
              <a:rPr lang="en-US" dirty="0"/>
              <a:t>We need lightweight attestation that still allows emergency access in clinical care.</a:t>
            </a:r>
            <a:br>
              <a:rPr lang="en-US" dirty="0"/>
            </a:br>
            <a:r>
              <a:rPr lang="en-US" dirty="0"/>
              <a:t>We need automated bills and real time matching with new vulnerabilities for large fleets.</a:t>
            </a:r>
            <a:br>
              <a:rPr lang="en-US" dirty="0"/>
            </a:br>
            <a:r>
              <a:rPr lang="en-US" dirty="0"/>
              <a:t>Legacy devices need hardening patterns and practical runtime monitors.</a:t>
            </a:r>
            <a:br>
              <a:rPr lang="en-US" dirty="0"/>
            </a:br>
            <a:r>
              <a:rPr lang="en-US" dirty="0"/>
              <a:t>We should agree on safe and repeatable penetration testing methods that map to clinical impact.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Three ideas hold the solution together.</a:t>
            </a:r>
            <a:br>
              <a:rPr lang="en-US" dirty="0"/>
            </a:br>
            <a:r>
              <a:rPr lang="en-US" dirty="0"/>
              <a:t>Protect firmware integrity.</a:t>
            </a:r>
            <a:br>
              <a:rPr lang="en-US" dirty="0"/>
            </a:br>
            <a:r>
              <a:rPr lang="en-US" dirty="0"/>
              <a:t>Gain visibility into the software supply chain.</a:t>
            </a:r>
            <a:br>
              <a:rPr lang="en-US" dirty="0"/>
            </a:br>
            <a:r>
              <a:rPr lang="en-US" dirty="0"/>
              <a:t>Use safety aware penetration testing.</a:t>
            </a:r>
            <a:br>
              <a:rPr lang="en-US" dirty="0"/>
            </a:br>
            <a:r>
              <a:rPr lang="en-US" dirty="0"/>
              <a:t>Assurance must cover device, gateway, and cloud in an end to end way.</a:t>
            </a:r>
            <a:br>
              <a:rPr lang="en-US" dirty="0"/>
            </a:br>
            <a:r>
              <a:rPr lang="en-US" dirty="0"/>
              <a:t>Connect update integrity, bill driven triage, and tested mitigations to protect patients.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272004" y="3699587"/>
            <a:ext cx="15743991" cy="273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Firmware Integrity, Supply Chain Risk and Penetration Testing in Next Generation Medical Devices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B2E59">
                <a:alpha val="6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272004" y="504268"/>
            <a:ext cx="1574399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Securing the Digital Lifeline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635776" y="7477760"/>
            <a:ext cx="3016448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A I Nethmika</a:t>
            </a:r>
          </a:p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IT23209534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19670" y="3460115"/>
            <a:ext cx="5859066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442" y="-180519"/>
            <a:ext cx="18297442" cy="10467519"/>
          </a:xfrm>
          <a:custGeom>
            <a:avLst/>
            <a:gdLst/>
            <a:ahLst/>
            <a:cxnLst/>
            <a:rect l="l" t="t" r="r" b="b"/>
            <a:pathLst>
              <a:path w="18297442" h="10467519">
                <a:moveTo>
                  <a:pt x="0" y="0"/>
                </a:moveTo>
                <a:lnTo>
                  <a:pt x="18297442" y="0"/>
                </a:lnTo>
                <a:lnTo>
                  <a:pt x="18297442" y="10467519"/>
                </a:lnTo>
                <a:lnTo>
                  <a:pt x="0" y="104675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230" b="-8230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140177"/>
            <a:ext cx="18288000" cy="10111991"/>
            <a:chOff x="0" y="0"/>
            <a:chExt cx="4816593" cy="266324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663241"/>
            </a:xfrm>
            <a:custGeom>
              <a:avLst/>
              <a:gdLst/>
              <a:ahLst/>
              <a:cxnLst/>
              <a:rect l="l" t="t" r="r" b="b"/>
              <a:pathLst>
                <a:path w="4816592" h="2663241">
                  <a:moveTo>
                    <a:pt x="0" y="0"/>
                  </a:moveTo>
                  <a:lnTo>
                    <a:pt x="4816592" y="0"/>
                  </a:lnTo>
                  <a:lnTo>
                    <a:pt x="4816592" y="2663241"/>
                  </a:lnTo>
                  <a:lnTo>
                    <a:pt x="0" y="2663241"/>
                  </a:lnTo>
                  <a:close/>
                </a:path>
              </a:pathLst>
            </a:custGeom>
            <a:solidFill>
              <a:srgbClr val="FFFFFF">
                <a:alpha val="34902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013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979586" y="782265"/>
            <a:ext cx="10319385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Why this matters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3978" y="3667778"/>
            <a:ext cx="16230600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IoMT improves monitoring and personalization but widens attack surface.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Cybersecurity and patient safety are tightly linked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Stakeholders : manufactures, hospitals, regulators, patients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1652" y="16108"/>
            <a:ext cx="18359652" cy="10270892"/>
          </a:xfrm>
          <a:custGeom>
            <a:avLst/>
            <a:gdLst/>
            <a:ahLst/>
            <a:cxnLst/>
            <a:rect l="l" t="t" r="r" b="b"/>
            <a:pathLst>
              <a:path w="18359652" h="10270892">
                <a:moveTo>
                  <a:pt x="0" y="0"/>
                </a:moveTo>
                <a:lnTo>
                  <a:pt x="18359652" y="0"/>
                </a:lnTo>
                <a:lnTo>
                  <a:pt x="18359652" y="10270892"/>
                </a:lnTo>
                <a:lnTo>
                  <a:pt x="0" y="102708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4589" b="-2458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53564"/>
            <a:chOff x="0" y="0"/>
            <a:chExt cx="4816593" cy="270052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0527"/>
            </a:xfrm>
            <a:custGeom>
              <a:avLst/>
              <a:gdLst/>
              <a:ahLst/>
              <a:cxnLst/>
              <a:rect l="l" t="t" r="r" b="b"/>
              <a:pathLst>
                <a:path w="4816592" h="2700527">
                  <a:moveTo>
                    <a:pt x="0" y="0"/>
                  </a:moveTo>
                  <a:lnTo>
                    <a:pt x="4816592" y="0"/>
                  </a:lnTo>
                  <a:lnTo>
                    <a:pt x="4816592" y="2700527"/>
                  </a:lnTo>
                  <a:lnTo>
                    <a:pt x="0" y="2700527"/>
                  </a:ln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386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713249" y="857250"/>
            <a:ext cx="1486150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Aim &amp; Research Questions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4819967"/>
            <a:ext cx="18288000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Aim: synthesize IEEE literature on firmware integrity, supply-chain risk, and penetration testing.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RQ1: techniques to assure firmware integrity and authenticity.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RQ2: frameworks to reduce software supply-chain risk.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RQ3: how to scope penetration testing to protect safety-critical functions.</a:t>
            </a: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1652" y="21662"/>
            <a:ext cx="18359652" cy="10327304"/>
          </a:xfrm>
          <a:custGeom>
            <a:avLst/>
            <a:gdLst/>
            <a:ahLst/>
            <a:cxnLst/>
            <a:rect l="l" t="t" r="r" b="b"/>
            <a:pathLst>
              <a:path w="18359652" h="10327304">
                <a:moveTo>
                  <a:pt x="0" y="0"/>
                </a:moveTo>
                <a:lnTo>
                  <a:pt x="18359652" y="0"/>
                </a:lnTo>
                <a:lnTo>
                  <a:pt x="18359652" y="10327305"/>
                </a:lnTo>
                <a:lnTo>
                  <a:pt x="0" y="103273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185184"/>
            <a:ext cx="18288000" cy="9972713"/>
            <a:chOff x="0" y="0"/>
            <a:chExt cx="4816593" cy="26265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626558"/>
            </a:xfrm>
            <a:custGeom>
              <a:avLst/>
              <a:gdLst/>
              <a:ahLst/>
              <a:cxnLst/>
              <a:rect l="l" t="t" r="r" b="b"/>
              <a:pathLst>
                <a:path w="4816592" h="2626558">
                  <a:moveTo>
                    <a:pt x="0" y="0"/>
                  </a:moveTo>
                  <a:lnTo>
                    <a:pt x="4816592" y="0"/>
                  </a:lnTo>
                  <a:lnTo>
                    <a:pt x="4816592" y="2626558"/>
                  </a:lnTo>
                  <a:lnTo>
                    <a:pt x="0" y="2626558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6646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857250"/>
            <a:ext cx="16230600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Firmware integrity - key points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819967"/>
            <a:ext cx="16230600" cy="2980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Secure/measured boot; authenticated software loading.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Signed over-the-air updates; rollback protection; managed keys.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Formal methods to expose defects early; lessons from failure data.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Legacy constraints → compensating measures and monitoring.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58" t="-9849" b="-9849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>
                <a:alpha val="19608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786294" y="857250"/>
            <a:ext cx="1471541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Supply-chain risk &amp; SBOM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698" y="4762500"/>
            <a:ext cx="16230600" cy="2420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Third-party libraries, COTS radios/protocol stacks, long-lived platforms.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SBOM enables fast impact analysis when CVEs land.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b="1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Authenticated, traceable updates are increasingly expected.</a:t>
            </a:r>
          </a:p>
          <a:p>
            <a:pPr algn="l">
              <a:lnSpc>
                <a:spcPts val="4759"/>
              </a:lnSpc>
            </a:pPr>
            <a:endParaRPr lang="en-US" sz="3399" b="1" dirty="0">
              <a:solidFill>
                <a:srgbClr val="FFFFFF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37754" y="5547492"/>
            <a:ext cx="17679035" cy="2623082"/>
          </a:xfrm>
          <a:custGeom>
            <a:avLst/>
            <a:gdLst/>
            <a:ahLst/>
            <a:cxnLst/>
            <a:rect l="l" t="t" r="r" b="b"/>
            <a:pathLst>
              <a:path w="17679035" h="2623082">
                <a:moveTo>
                  <a:pt x="0" y="0"/>
                </a:moveTo>
                <a:lnTo>
                  <a:pt x="17679035" y="0"/>
                </a:lnTo>
                <a:lnTo>
                  <a:pt x="17679035" y="2623082"/>
                </a:lnTo>
                <a:lnTo>
                  <a:pt x="0" y="26230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57250"/>
            <a:ext cx="16230600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SBOM-driven vulnerability management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13" b="-9313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>
                <a:alpha val="6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857250"/>
            <a:ext cx="16230600" cy="3195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Penetration testing — lessons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729007"/>
            <a:ext cx="16230600" cy="418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Classic demonstrations on pacemakers/ICDs and insulin pumps showed RF misuse is feasible (under lab controls).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What to test: access control, pairing/authentication, command integrity—safely.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Adjunct protections: external anomaly monitors; auxiliary physical channels.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76269" y="-1304970"/>
            <a:ext cx="12540867" cy="11591970"/>
          </a:xfrm>
          <a:custGeom>
            <a:avLst/>
            <a:gdLst/>
            <a:ahLst/>
            <a:cxnLst/>
            <a:rect l="l" t="t" r="r" b="b"/>
            <a:pathLst>
              <a:path w="12540867" h="11591970">
                <a:moveTo>
                  <a:pt x="0" y="0"/>
                </a:moveTo>
                <a:lnTo>
                  <a:pt x="12540867" y="0"/>
                </a:lnTo>
                <a:lnTo>
                  <a:pt x="12540867" y="11591970"/>
                </a:lnTo>
                <a:lnTo>
                  <a:pt x="0" y="115919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411" r="-3852" b="-694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3601263"/>
            <a:ext cx="16230600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Verifiable update pipelines on constrained devices.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Lightweight attestation with safe clinical overrides.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Automated SBOM + real-time CVE matching for fleets.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Hardening patterns for legacy deployments; runtime monitors.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Bench-safe, standardized penetration testing tied to clinical impact.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>
                <a:alpha val="2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646474" y="857250"/>
            <a:ext cx="8995053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Future research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666" b="-566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-1241318" y="-6278760"/>
            <a:ext cx="19507195" cy="16565760"/>
            <a:chOff x="0" y="-38100"/>
            <a:chExt cx="5137698" cy="4362998"/>
          </a:xfrm>
        </p:grpSpPr>
        <p:sp>
          <p:nvSpPr>
            <p:cNvPr id="5" name="Freeform 5"/>
            <p:cNvSpPr/>
            <p:nvPr/>
          </p:nvSpPr>
          <p:spPr>
            <a:xfrm>
              <a:off x="321106" y="1615565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>
                <a:alpha val="44706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734897" y="857250"/>
            <a:ext cx="641246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962242"/>
            <a:ext cx="16230600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Resilience rests on firmware integrity, supply-chain visibility, and safety-aware penetration testing.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Assurance must be end-to-end across device → gateway → cloud.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Connect update integrity, SBOM-driven triage, and tested mitigations to protect patient safety.</a:t>
            </a:r>
          </a:p>
          <a:p>
            <a:pPr algn="l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912</Words>
  <Application>Microsoft Office PowerPoint</Application>
  <PresentationFormat>Custom</PresentationFormat>
  <Paragraphs>67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Canva Sans</vt:lpstr>
      <vt:lpstr>Arial</vt:lpstr>
      <vt:lpstr>Canva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Securing the Digital Lifeline</dc:title>
  <cp:lastModifiedBy>Isindu nethmika</cp:lastModifiedBy>
  <cp:revision>3</cp:revision>
  <dcterms:created xsi:type="dcterms:W3CDTF">2006-08-16T00:00:00Z</dcterms:created>
  <dcterms:modified xsi:type="dcterms:W3CDTF">2025-09-04T04:56:56Z</dcterms:modified>
  <dc:identifier>DAGx8gRiE2o</dc:identifier>
</cp:coreProperties>
</file>

<file path=docProps/thumbnail.jpeg>
</file>